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CF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7"/>
  </p:normalViewPr>
  <p:slideViewPr>
    <p:cSldViewPr snapToGrid="0">
      <p:cViewPr varScale="1">
        <p:scale>
          <a:sx n="110" d="100"/>
          <a:sy n="110" d="100"/>
        </p:scale>
        <p:origin x="-120" y="-41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66449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7c78a69f2c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7c78a69f2c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7c78a69f2c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7c78a69f2c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7c78a69f2c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7c78a69f2c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7c78a69f2c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7c78a69f2c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7c78a69f2c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7c78a69f2c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6e2eeee1ef_1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6e2eeee1ef_1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7c78a69f2c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7c78a69f2c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6e315401dd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6e315401dd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7c78a69f2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7c78a69f2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7c77539b75_0_2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7c77539b75_0_2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little about yourself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7c77539b75_0_2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7c77539b75_0_2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7c77539b75_0_2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7c77539b75_0_2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I do what I do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7c78a69f2c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7c78a69f2c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6e272b1ae7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6e272b1ae7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7c78a69f2c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7c78a69f2c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7c78a69f2c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7c78a69f2c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" name="Google Shape;77;p11"/>
          <p:cNvSpPr txBox="1">
            <a:spLocks noGrp="1"/>
          </p:cNvSpPr>
          <p:nvPr>
            <p:ph type="title" hasCustomPrompt="1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>
            <a:spLocks noGrp="1"/>
          </p:cNvSpPr>
          <p:nvPr>
            <p:ph type="body" idx="1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1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2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1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Google Shape;66;p9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>
            <a:spLocks noGrp="1"/>
          </p:cNvSpPr>
          <p:nvPr>
            <p:ph type="body" idx="1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treamlin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derstood.org/es-mx/through-your-childs-eyes/player?simq=c07181bd-05a5-466c-aaa0-f54146a9d844&amp;gradeId=d6b26d19-313c-49d9-8594-912c0e5be6a3&amp;standalone=true" TargetMode="External"/><Relationship Id="rId4" Type="http://schemas.openxmlformats.org/officeDocument/2006/relationships/hyperlink" Target="https://www.understood.org/es-mx/through-your-childs-eyes/player?simq=d7e339d7-7c55-4fd0-bef6-94b1a640d9dc&amp;gradeId=46a45e80-d62e-45ae-90c5-98db914b8aa2&amp;standalone=true" TargetMode="External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kippsharp.wixsite.com/kipp-sharp/eureka-math" TargetMode="External"/><Relationship Id="rId4" Type="http://schemas.openxmlformats.org/officeDocument/2006/relationships/hyperlink" Target="https://www.mathplayground.com/" TargetMode="External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9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4" Type="http://schemas.openxmlformats.org/officeDocument/2006/relationships/image" Target="../media/image9.jpg"/><Relationship Id="rId5" Type="http://schemas.openxmlformats.org/officeDocument/2006/relationships/image" Target="../media/image10.jpg"/><Relationship Id="rId6" Type="http://schemas.openxmlformats.org/officeDocument/2006/relationships/image" Target="../media/image11.jpg"/><Relationship Id="rId7" Type="http://schemas.openxmlformats.org/officeDocument/2006/relationships/image" Target="../media/image12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4" Type="http://schemas.openxmlformats.org/officeDocument/2006/relationships/image" Target="../media/image14.jpg"/><Relationship Id="rId5" Type="http://schemas.openxmlformats.org/officeDocument/2006/relationships/image" Target="../media/image15.jpg"/><Relationship Id="rId6" Type="http://schemas.openxmlformats.org/officeDocument/2006/relationships/image" Target="../media/image16.jpg"/><Relationship Id="rId7" Type="http://schemas.openxmlformats.org/officeDocument/2006/relationships/image" Target="../media/image17.jpg"/><Relationship Id="rId8" Type="http://schemas.openxmlformats.org/officeDocument/2006/relationships/image" Target="../media/image18.jpg"/><Relationship Id="rId9" Type="http://schemas.openxmlformats.org/officeDocument/2006/relationships/image" Target="../media/image19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>
            <a:spLocks noGrp="1"/>
          </p:cNvSpPr>
          <p:nvPr>
            <p:ph type="ctrTitle"/>
          </p:nvPr>
        </p:nvSpPr>
        <p:spPr>
          <a:xfrm>
            <a:off x="727950" y="1243325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SPED 101: Strategies to Help Students with Learning Differences</a:t>
            </a:r>
            <a:endParaRPr sz="3000"/>
          </a:p>
        </p:txBody>
      </p:sp>
      <p:sp>
        <p:nvSpPr>
          <p:cNvPr id="87" name="Google Shape;87;p13"/>
          <p:cNvSpPr txBox="1">
            <a:spLocks noGrp="1"/>
          </p:cNvSpPr>
          <p:nvPr>
            <p:ph type="subTitle" idx="1"/>
          </p:nvPr>
        </p:nvSpPr>
        <p:spPr>
          <a:xfrm>
            <a:off x="1455900" y="460230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                            With Mrs. Ana Maria Lopez and Ms. Kasey Palfreyman</a:t>
            </a:r>
            <a:endParaRPr dirty="0"/>
          </a:p>
        </p:txBody>
      </p:sp>
      <p:sp>
        <p:nvSpPr>
          <p:cNvPr id="88" name="Google Shape;88;p13"/>
          <p:cNvSpPr txBox="1">
            <a:spLocks noGrp="1"/>
          </p:cNvSpPr>
          <p:nvPr>
            <p:ph type="ctrTitle"/>
          </p:nvPr>
        </p:nvSpPr>
        <p:spPr>
          <a:xfrm>
            <a:off x="860550" y="2571750"/>
            <a:ext cx="7688100" cy="20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999999"/>
                </a:solidFill>
              </a:rPr>
              <a:t>SPED 101: Estrategias de ayuda para estudiantes con dificultades de aprendizaje</a:t>
            </a:r>
            <a:r>
              <a:rPr lang="en">
                <a:solidFill>
                  <a:srgbClr val="999999"/>
                </a:solidFill>
              </a:rPr>
              <a:t>.</a:t>
            </a:r>
            <a:endParaRPr>
              <a:solidFill>
                <a:srgbClr val="999999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2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>
                <a:solidFill>
                  <a:schemeClr val="hlink"/>
                </a:solidFill>
                <a:hlinkClick r:id="rId3"/>
              </a:rPr>
              <a:t>How kids feel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3" name="Google Shape;173;p22"/>
          <p:cNvSpPr txBox="1"/>
          <p:nvPr/>
        </p:nvSpPr>
        <p:spPr>
          <a:xfrm>
            <a:off x="0" y="4509925"/>
            <a:ext cx="4572000" cy="6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Introduction  -  Types of Learning Differences  -   Learning Disabilities  -  </a:t>
            </a:r>
            <a:r>
              <a:rPr lang="en" sz="1200" b="1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Reading Strategies</a:t>
            </a:r>
            <a:r>
              <a:rPr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 -  Math Strategies  -  Advocacy</a:t>
            </a:r>
            <a:endParaRPr sz="12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4" name="Google Shape;174;p22"/>
          <p:cNvSpPr txBox="1"/>
          <p:nvPr/>
        </p:nvSpPr>
        <p:spPr>
          <a:xfrm>
            <a:off x="4575425" y="4509925"/>
            <a:ext cx="4572000" cy="6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Introducción  -  Tipos de dificultades de aprendizaje  -   Discapacidad de aprendizaje  -  </a:t>
            </a:r>
            <a:r>
              <a:rPr lang="en" sz="1200" b="1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Estrategias de lectura</a:t>
            </a:r>
            <a:r>
              <a:rPr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 -  Estrategias de matematica  -  Apoyo/Ayuda</a:t>
            </a:r>
            <a:endParaRPr sz="12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5" name="Google Shape;175;p22"/>
          <p:cNvSpPr txBox="1"/>
          <p:nvPr/>
        </p:nvSpPr>
        <p:spPr>
          <a:xfrm>
            <a:off x="5195625" y="1318650"/>
            <a:ext cx="3204900" cy="11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4"/>
              </a:rPr>
              <a:t>A Través de los ojos de sus hijos</a:t>
            </a:r>
            <a:endParaRPr sz="2400" b="1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3"/>
          <p:cNvSpPr txBox="1">
            <a:spLocks noGrp="1"/>
          </p:cNvSpPr>
          <p:nvPr>
            <p:ph type="title"/>
          </p:nvPr>
        </p:nvSpPr>
        <p:spPr>
          <a:xfrm>
            <a:off x="635550" y="0"/>
            <a:ext cx="3300900" cy="13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Through your child’s eyes</a:t>
            </a:r>
            <a:endParaRPr/>
          </a:p>
        </p:txBody>
      </p:sp>
      <p:sp>
        <p:nvSpPr>
          <p:cNvPr id="181" name="Google Shape;181;p23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23"/>
          <p:cNvSpPr txBox="1">
            <a:spLocks noGrp="1"/>
          </p:cNvSpPr>
          <p:nvPr>
            <p:ph type="subTitle" idx="1"/>
          </p:nvPr>
        </p:nvSpPr>
        <p:spPr>
          <a:xfrm>
            <a:off x="724950" y="1014809"/>
            <a:ext cx="3671100" cy="250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000000"/>
                </a:solidFill>
              </a:rPr>
              <a:t>Take out your phones! </a:t>
            </a:r>
            <a:endParaRPr b="1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000000"/>
              </a:solidFill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rgbClr val="000000"/>
                </a:solidFill>
                <a:highlight>
                  <a:srgbClr val="FFFF00"/>
                </a:highlight>
              </a:rPr>
              <a:t>tinyurl.com/sharpparents</a:t>
            </a:r>
            <a:endParaRPr sz="2400" b="1" dirty="0"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Scroll down to “simulations” and choose an activity.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3" name="Google Shape;183;p23"/>
          <p:cNvSpPr txBox="1"/>
          <p:nvPr/>
        </p:nvSpPr>
        <p:spPr>
          <a:xfrm>
            <a:off x="0" y="4509925"/>
            <a:ext cx="4572000" cy="6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Introduction  -  Types of Learning Differences  -  </a:t>
            </a:r>
            <a:r>
              <a:rPr lang="en" sz="1200" b="1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Learning Disabilities</a:t>
            </a:r>
            <a:r>
              <a:rPr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 -  Reading Strategies  -  Math Strategies  -  Advocacy</a:t>
            </a:r>
            <a:endParaRPr sz="12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4" name="Google Shape;184;p23"/>
          <p:cNvSpPr txBox="1"/>
          <p:nvPr/>
        </p:nvSpPr>
        <p:spPr>
          <a:xfrm>
            <a:off x="4575425" y="4509925"/>
            <a:ext cx="4572000" cy="6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Introducción  -  Tipos de dificultades de aprendizaje  -   </a:t>
            </a:r>
            <a:r>
              <a:rPr lang="en" sz="1200" b="1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Discapacidad  de aprendizaje</a:t>
            </a:r>
            <a:r>
              <a:rPr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 -  Estrategias de lectura  -  Estrategias de matematica  -  Apoyo/Ayuda</a:t>
            </a:r>
            <a:endParaRPr sz="12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5" name="Google Shape;185;p23"/>
          <p:cNvSpPr txBox="1">
            <a:spLocks noGrp="1"/>
          </p:cNvSpPr>
          <p:nvPr>
            <p:ph type="title"/>
          </p:nvPr>
        </p:nvSpPr>
        <p:spPr>
          <a:xfrm>
            <a:off x="5210975" y="0"/>
            <a:ext cx="3300900" cy="13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</a:pPr>
            <a:r>
              <a:rPr lang="en">
                <a:solidFill>
                  <a:srgbClr val="002938"/>
                </a:solidFill>
              </a:rPr>
              <a:t>A través de los ojos de su hijo</a:t>
            </a:r>
            <a:endParaRPr/>
          </a:p>
        </p:txBody>
      </p:sp>
      <p:sp>
        <p:nvSpPr>
          <p:cNvPr id="186" name="Google Shape;186;p23"/>
          <p:cNvSpPr txBox="1">
            <a:spLocks noGrp="1"/>
          </p:cNvSpPr>
          <p:nvPr>
            <p:ph type="subTitle" idx="1"/>
          </p:nvPr>
        </p:nvSpPr>
        <p:spPr>
          <a:xfrm>
            <a:off x="4827116" y="968628"/>
            <a:ext cx="3671100" cy="250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000000"/>
                </a:solidFill>
              </a:rPr>
              <a:t>Experimento!</a:t>
            </a:r>
            <a:endParaRPr b="1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000000"/>
              </a:solidFill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rgbClr val="000000"/>
                </a:solidFill>
                <a:highlight>
                  <a:srgbClr val="FFFF00"/>
                </a:highlight>
              </a:rPr>
              <a:t>tinyurl.com/sharppadres</a:t>
            </a:r>
            <a:endParaRPr sz="2400" b="1" dirty="0">
              <a:solidFill>
                <a:srgbClr val="000000"/>
              </a:solidFill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Haga click donde dice “ simulaciones” y haga clic en alguna actividad.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87" name="Google Shape;18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8996" y="3212746"/>
            <a:ext cx="1108975" cy="116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79650" y="3209450"/>
            <a:ext cx="1108975" cy="1171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14950" y="3237758"/>
            <a:ext cx="1108975" cy="1115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84946" y="3250338"/>
            <a:ext cx="1108975" cy="10901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4"/>
          <p:cNvSpPr txBox="1">
            <a:spLocks noGrp="1"/>
          </p:cNvSpPr>
          <p:nvPr>
            <p:ph type="title"/>
          </p:nvPr>
        </p:nvSpPr>
        <p:spPr>
          <a:xfrm>
            <a:off x="635550" y="11510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you can help at home</a:t>
            </a:r>
            <a:endParaRPr/>
          </a:p>
        </p:txBody>
      </p:sp>
      <p:sp>
        <p:nvSpPr>
          <p:cNvPr id="196" name="Google Shape;196;p24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 sz="1600"/>
              <a:t>Leer con sus hijos. 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 sz="1600"/>
              <a:t>Leer en voz alta a algún miembro de la casa.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 sz="1600"/>
              <a:t>Hablar con los maestros para ver qué libros recomiendan para la casa.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 sz="1600"/>
              <a:t>Mantener una actitud positiva y alentadora. </a:t>
            </a:r>
            <a:endParaRPr sz="1600"/>
          </a:p>
        </p:txBody>
      </p:sp>
      <p:sp>
        <p:nvSpPr>
          <p:cNvPr id="197" name="Google Shape;197;p24"/>
          <p:cNvSpPr txBox="1">
            <a:spLocks noGrp="1"/>
          </p:cNvSpPr>
          <p:nvPr>
            <p:ph type="subTitle" idx="1"/>
          </p:nvPr>
        </p:nvSpPr>
        <p:spPr>
          <a:xfrm>
            <a:off x="724950" y="1352625"/>
            <a:ext cx="3300900" cy="25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/>
              <a:t>READ with your child.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/>
              <a:t>Have your child read out loud to you, a pet, or a family member.  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/>
              <a:t>Talk to your child’s teacher about book suggestions for home. 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/>
              <a:t>Maintain a positive and encouraging attitude. </a:t>
            </a:r>
            <a:endParaRPr/>
          </a:p>
        </p:txBody>
      </p:sp>
      <p:sp>
        <p:nvSpPr>
          <p:cNvPr id="198" name="Google Shape;198;p24"/>
          <p:cNvSpPr txBox="1"/>
          <p:nvPr/>
        </p:nvSpPr>
        <p:spPr>
          <a:xfrm>
            <a:off x="0" y="4509925"/>
            <a:ext cx="4572000" cy="6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Introduction  -  Types of Learning Differences  -   Learning Disabilities  -  </a:t>
            </a:r>
            <a:r>
              <a:rPr lang="en" sz="1200" b="1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Reading Strategies </a:t>
            </a:r>
            <a:r>
              <a:rPr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-  Math Strategies  -  Advocacy</a:t>
            </a:r>
            <a:endParaRPr sz="12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9" name="Google Shape;199;p24"/>
          <p:cNvSpPr txBox="1"/>
          <p:nvPr/>
        </p:nvSpPr>
        <p:spPr>
          <a:xfrm>
            <a:off x="4575425" y="4509925"/>
            <a:ext cx="4572000" cy="6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Introducción  -  Tipos de dificultades de aprendizaje  -   Discapacidad  de aprendizaje  -  </a:t>
            </a:r>
            <a:r>
              <a:rPr lang="en" sz="1200" b="1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Estrategias de lectura</a:t>
            </a:r>
            <a:r>
              <a:rPr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 - </a:t>
            </a:r>
            <a:r>
              <a:rPr lang="en" sz="1200" b="1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Estrategias de matematica</a:t>
            </a:r>
            <a:r>
              <a:rPr lang="en" sz="1200" b="1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-  Apoyo/Ayuda</a:t>
            </a:r>
            <a:endParaRPr sz="12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0" name="Google Shape;200;p24"/>
          <p:cNvSpPr txBox="1">
            <a:spLocks noGrp="1"/>
          </p:cNvSpPr>
          <p:nvPr>
            <p:ph type="title"/>
          </p:nvPr>
        </p:nvSpPr>
        <p:spPr>
          <a:xfrm>
            <a:off x="4625775" y="4990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Como ayudar en casa</a:t>
            </a:r>
            <a:endParaRPr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5"/>
          <p:cNvSpPr txBox="1">
            <a:spLocks noGrp="1"/>
          </p:cNvSpPr>
          <p:nvPr>
            <p:ph type="title"/>
          </p:nvPr>
        </p:nvSpPr>
        <p:spPr>
          <a:xfrm>
            <a:off x="635550" y="381175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Helpful Resources</a:t>
            </a:r>
            <a:endParaRPr/>
          </a:p>
        </p:txBody>
      </p:sp>
      <p:sp>
        <p:nvSpPr>
          <p:cNvPr id="206" name="Google Shape;206;p25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207" name="Google Shape;207;p25"/>
          <p:cNvSpPr txBox="1">
            <a:spLocks noGrp="1"/>
          </p:cNvSpPr>
          <p:nvPr>
            <p:ph type="subTitle" idx="1"/>
          </p:nvPr>
        </p:nvSpPr>
        <p:spPr>
          <a:xfrm>
            <a:off x="724950" y="1431575"/>
            <a:ext cx="3300900" cy="24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/>
              <a:t>Ask your child’s teacher for the login information for programs like Lexia. 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/>
              <a:t>Storyline online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/>
              <a:t>Storynory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/>
              <a:t>Epic!*</a:t>
            </a:r>
            <a:endParaRPr/>
          </a:p>
        </p:txBody>
      </p:sp>
      <p:sp>
        <p:nvSpPr>
          <p:cNvPr id="208" name="Google Shape;208;p25"/>
          <p:cNvSpPr txBox="1"/>
          <p:nvPr/>
        </p:nvSpPr>
        <p:spPr>
          <a:xfrm>
            <a:off x="0" y="4509925"/>
            <a:ext cx="4572000" cy="6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Introduction  -  Types of Learning Differences  -   Learning Disabilities  -  </a:t>
            </a:r>
            <a:r>
              <a:rPr lang="en" sz="1200" b="1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Reading Strategies </a:t>
            </a:r>
            <a:r>
              <a:rPr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-  Math Strategies  -  Advocacy</a:t>
            </a:r>
            <a:endParaRPr sz="12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9" name="Google Shape;209;p25"/>
          <p:cNvSpPr txBox="1"/>
          <p:nvPr/>
        </p:nvSpPr>
        <p:spPr>
          <a:xfrm>
            <a:off x="4575425" y="4509925"/>
            <a:ext cx="4572000" cy="6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Introducción  -  Tipos de dificultades de aprendizaje  -   Discapacidad de aprendizaje  -  </a:t>
            </a:r>
            <a:r>
              <a:rPr lang="en" sz="1200" b="1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Estrategias de lectura</a:t>
            </a:r>
            <a:r>
              <a:rPr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 -  Estrategias de matematica  -  Apoyo/Ayuda</a:t>
            </a:r>
            <a:endParaRPr sz="12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6"/>
          <p:cNvSpPr txBox="1">
            <a:spLocks noGrp="1"/>
          </p:cNvSpPr>
          <p:nvPr>
            <p:ph type="title"/>
          </p:nvPr>
        </p:nvSpPr>
        <p:spPr>
          <a:xfrm>
            <a:off x="724950" y="309725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can you help with math</a:t>
            </a:r>
            <a:endParaRPr/>
          </a:p>
        </p:txBody>
      </p:sp>
      <p:sp>
        <p:nvSpPr>
          <p:cNvPr id="215" name="Google Shape;215;p26"/>
          <p:cNvSpPr txBox="1">
            <a:spLocks noGrp="1"/>
          </p:cNvSpPr>
          <p:nvPr>
            <p:ph type="body" idx="2"/>
          </p:nvPr>
        </p:nvSpPr>
        <p:spPr>
          <a:xfrm>
            <a:off x="5174225" y="153067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 sz="1600"/>
              <a:t>Utilizar manipulativos.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 sz="1600"/>
              <a:t>Tratar de explicar con exemplos de la vida real.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 sz="1600"/>
              <a:t>Si es posible usar imágenes o diagramas.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 sz="1600"/>
              <a:t>Utilizar las mismas estrategias usadas en clase.</a:t>
            </a:r>
            <a:endParaRPr sz="16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216" name="Google Shape;216;p26"/>
          <p:cNvSpPr txBox="1">
            <a:spLocks noGrp="1"/>
          </p:cNvSpPr>
          <p:nvPr>
            <p:ph type="subTitle" idx="1"/>
          </p:nvPr>
        </p:nvSpPr>
        <p:spPr>
          <a:xfrm>
            <a:off x="675500" y="1707500"/>
            <a:ext cx="3300900" cy="256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/>
              <a:t>Use manipulatives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/>
              <a:t>Use real life examples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/>
              <a:t>If possible provide visual representation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/>
              <a:t>Same strategies used in class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26"/>
          <p:cNvSpPr txBox="1"/>
          <p:nvPr/>
        </p:nvSpPr>
        <p:spPr>
          <a:xfrm>
            <a:off x="0" y="4509925"/>
            <a:ext cx="4572000" cy="6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Introduction  -  Types of Learning Differences  -   Learning Disabilities  -  Reading Strategies  -  </a:t>
            </a:r>
            <a:r>
              <a:rPr lang="en" sz="1200" b="1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Math Strategies</a:t>
            </a:r>
            <a:r>
              <a:rPr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 -  Advocacy</a:t>
            </a:r>
            <a:endParaRPr sz="12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8" name="Google Shape;218;p26"/>
          <p:cNvSpPr txBox="1"/>
          <p:nvPr/>
        </p:nvSpPr>
        <p:spPr>
          <a:xfrm>
            <a:off x="4575425" y="4509925"/>
            <a:ext cx="4572000" cy="6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Introducción  -  Tipos de dificultades de aprendizaje  -   Discapacidad  de aprendizaje  - </a:t>
            </a:r>
            <a:r>
              <a:rPr lang="en" sz="1200" b="1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Estrategias de lectura  -  Estrategias de matemática </a:t>
            </a:r>
            <a:r>
              <a:rPr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-  Apoyo/Ayuda</a:t>
            </a:r>
            <a:endParaRPr sz="12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9" name="Google Shape;219;p26"/>
          <p:cNvSpPr txBox="1">
            <a:spLocks noGrp="1"/>
          </p:cNvSpPr>
          <p:nvPr>
            <p:ph type="title"/>
          </p:nvPr>
        </p:nvSpPr>
        <p:spPr>
          <a:xfrm>
            <a:off x="4952575" y="25040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Como ayudar en casa con matemáticas</a:t>
            </a:r>
            <a:endParaRPr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7"/>
          <p:cNvSpPr txBox="1">
            <a:spLocks noGrp="1"/>
          </p:cNvSpPr>
          <p:nvPr>
            <p:ph type="title"/>
          </p:nvPr>
        </p:nvSpPr>
        <p:spPr>
          <a:xfrm>
            <a:off x="724950" y="5174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Resources</a:t>
            </a:r>
            <a:endParaRPr/>
          </a:p>
        </p:txBody>
      </p:sp>
      <p:sp>
        <p:nvSpPr>
          <p:cNvPr id="225" name="Google Shape;225;p27"/>
          <p:cNvSpPr txBox="1">
            <a:spLocks noGrp="1"/>
          </p:cNvSpPr>
          <p:nvPr>
            <p:ph type="subTitle" idx="1"/>
          </p:nvPr>
        </p:nvSpPr>
        <p:spPr>
          <a:xfrm>
            <a:off x="724950" y="1509675"/>
            <a:ext cx="3696959" cy="174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17500">
              <a:buSzPts val="1400"/>
              <a:buFont typeface="Arial"/>
              <a:buChar char="●"/>
            </a:pPr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://kippsharp.wixsite.com/kipp-sharp/eureka-</a:t>
            </a:r>
            <a:r>
              <a:rPr lang="en-US" dirty="0" smtClean="0">
                <a:hlinkClick r:id="rId3"/>
              </a:rPr>
              <a:t>math</a:t>
            </a:r>
            <a:r>
              <a:rPr lang="en-US" dirty="0" smtClean="0"/>
              <a:t> 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Xtra math 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https://www.mathplayground.com/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 sz="1400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 sz="14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6" name="Google Shape;226;p27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8"/>
          <p:cNvSpPr txBox="1">
            <a:spLocks noGrp="1"/>
          </p:cNvSpPr>
          <p:nvPr>
            <p:ph type="title"/>
          </p:nvPr>
        </p:nvSpPr>
        <p:spPr>
          <a:xfrm>
            <a:off x="724950" y="5458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Discussion</a:t>
            </a:r>
            <a:endParaRPr/>
          </a:p>
        </p:txBody>
      </p:sp>
      <p:sp>
        <p:nvSpPr>
          <p:cNvPr id="232" name="Google Shape;232;p28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dirty="0"/>
          </a:p>
        </p:txBody>
      </p:sp>
      <p:sp>
        <p:nvSpPr>
          <p:cNvPr id="233" name="Google Shape;233;p28"/>
          <p:cNvSpPr txBox="1">
            <a:spLocks noGrp="1"/>
          </p:cNvSpPr>
          <p:nvPr>
            <p:ph type="subTitle" idx="1"/>
          </p:nvPr>
        </p:nvSpPr>
        <p:spPr>
          <a:xfrm>
            <a:off x="724950" y="1418900"/>
            <a:ext cx="3300900" cy="250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 dirty="0">
                <a:solidFill>
                  <a:schemeClr val="accent6">
                    <a:lumMod val="75000"/>
                  </a:schemeClr>
                </a:solidFill>
                <a:highlight>
                  <a:srgbClr val="FF9900"/>
                </a:highlight>
              </a:rPr>
              <a:t>What should I do when my Child says “I’m Dumb”?</a:t>
            </a:r>
            <a:endParaRPr dirty="0">
              <a:solidFill>
                <a:schemeClr val="accent6">
                  <a:lumMod val="75000"/>
                </a:schemeClr>
              </a:solidFill>
              <a:highlight>
                <a:srgbClr val="FF9900"/>
              </a:highlight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 dirty="0">
                <a:solidFill>
                  <a:srgbClr val="D0CF09"/>
                </a:solidFill>
                <a:highlight>
                  <a:srgbClr val="FFFF00"/>
                </a:highlight>
              </a:rPr>
              <a:t>What to say to your child about trouble with focus</a:t>
            </a:r>
            <a:endParaRPr dirty="0">
              <a:solidFill>
                <a:srgbClr val="D0CF09"/>
              </a:solidFill>
              <a:highlight>
                <a:srgbClr val="FFFF00"/>
              </a:highlight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 dirty="0">
                <a:solidFill>
                  <a:schemeClr val="tx1"/>
                </a:solidFill>
                <a:highlight>
                  <a:srgbClr val="00FF00"/>
                </a:highlight>
              </a:rPr>
              <a:t>How to talk to your child about slow processing speed</a:t>
            </a:r>
            <a:endParaRPr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lang="en" dirty="0">
                <a:solidFill>
                  <a:schemeClr val="accent2">
                    <a:lumMod val="75000"/>
                  </a:schemeClr>
                </a:solidFill>
                <a:highlight>
                  <a:srgbClr val="4A86E8"/>
                </a:highlight>
              </a:rPr>
              <a:t>How to talk to your child about learning and thinking differences</a:t>
            </a:r>
            <a:endParaRPr dirty="0">
              <a:solidFill>
                <a:schemeClr val="accent2">
                  <a:lumMod val="75000"/>
                </a:schemeClr>
              </a:solidFill>
              <a:highlight>
                <a:srgbClr val="4A86E8"/>
              </a:highlight>
            </a:endParaRPr>
          </a:p>
        </p:txBody>
      </p:sp>
      <p:sp>
        <p:nvSpPr>
          <p:cNvPr id="234" name="Google Shape;234;p28"/>
          <p:cNvSpPr txBox="1"/>
          <p:nvPr/>
        </p:nvSpPr>
        <p:spPr>
          <a:xfrm>
            <a:off x="0" y="4509925"/>
            <a:ext cx="4572000" cy="6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Introduction  -  Types of Learning Differences  -   Learning Disabilities  -  Reading Strategies  -  Math Strategies  -  </a:t>
            </a:r>
            <a:r>
              <a:rPr lang="en" sz="1200" b="1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Advocacy</a:t>
            </a:r>
            <a:endParaRPr sz="12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35" name="Google Shape;235;p28"/>
          <p:cNvSpPr txBox="1"/>
          <p:nvPr/>
        </p:nvSpPr>
        <p:spPr>
          <a:xfrm>
            <a:off x="4575425" y="4509925"/>
            <a:ext cx="4572000" cy="6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Introducción  -  Tipos de dificultades de aprendizaje  -  Discapacidad de aprendizaje  -  Estrategias de lectura  -  Estrategias de matematica  -  </a:t>
            </a:r>
            <a:r>
              <a:rPr lang="en" sz="1200" b="1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Apoyo/Ayuda</a:t>
            </a:r>
            <a:endParaRPr sz="12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9"/>
          <p:cNvSpPr txBox="1">
            <a:spLocks noGrp="1"/>
          </p:cNvSpPr>
          <p:nvPr>
            <p:ph type="title"/>
          </p:nvPr>
        </p:nvSpPr>
        <p:spPr>
          <a:xfrm>
            <a:off x="724950" y="343175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else can I do?</a:t>
            </a:r>
            <a:endParaRPr/>
          </a:p>
        </p:txBody>
      </p:sp>
      <p:sp>
        <p:nvSpPr>
          <p:cNvPr id="241" name="Google Shape;241;p29"/>
          <p:cNvSpPr txBox="1">
            <a:spLocks noGrp="1"/>
          </p:cNvSpPr>
          <p:nvPr>
            <p:ph type="subTitle" idx="1"/>
          </p:nvPr>
        </p:nvSpPr>
        <p:spPr>
          <a:xfrm>
            <a:off x="724950" y="1469575"/>
            <a:ext cx="3300900" cy="245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Reach out to your child’s teacher! </a:t>
            </a:r>
            <a:endParaRPr/>
          </a:p>
        </p:txBody>
      </p:sp>
      <p:sp>
        <p:nvSpPr>
          <p:cNvPr id="242" name="Google Shape;242;p29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243" name="Google Shape;243;p29"/>
          <p:cNvSpPr txBox="1"/>
          <p:nvPr/>
        </p:nvSpPr>
        <p:spPr>
          <a:xfrm>
            <a:off x="0" y="4509925"/>
            <a:ext cx="4572000" cy="6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Introduction  -  Types of Learning Differences  -   Learning Disabilities  -  Reading Strategies  -  Math Strategies  -  </a:t>
            </a:r>
            <a:r>
              <a:rPr lang="en" sz="1200" b="1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Advocacy</a:t>
            </a:r>
            <a:endParaRPr sz="12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44" name="Google Shape;244;p29"/>
          <p:cNvSpPr txBox="1"/>
          <p:nvPr/>
        </p:nvSpPr>
        <p:spPr>
          <a:xfrm>
            <a:off x="4575425" y="4509925"/>
            <a:ext cx="4572000" cy="6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Introducción  -  Tipos de dificultades de aprendizaje  -  Discapacidad de aprendizaje  -  Estrategias de lectura  -  Estrategias de matematica  -  </a:t>
            </a:r>
            <a:r>
              <a:rPr lang="en" sz="1200" b="1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Apoyo/Ayuda</a:t>
            </a:r>
            <a:endParaRPr sz="12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45" name="Google Shape;245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030375"/>
            <a:ext cx="9144000" cy="3850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Agenda</a:t>
            </a:r>
            <a:endParaRPr/>
          </a:p>
        </p:txBody>
      </p:sp>
      <p:sp>
        <p:nvSpPr>
          <p:cNvPr id="94" name="Google Shape;94;p14"/>
          <p:cNvSpPr txBox="1">
            <a:spLocks noGrp="1"/>
          </p:cNvSpPr>
          <p:nvPr>
            <p:ph type="body" idx="2"/>
          </p:nvPr>
        </p:nvSpPr>
        <p:spPr>
          <a:xfrm>
            <a:off x="5144550" y="1787825"/>
            <a:ext cx="37677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 dirty="0"/>
              <a:t>Introduccion</a:t>
            </a:r>
            <a:endParaRPr sz="1400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 dirty="0"/>
              <a:t>Tipos de dificultades de aprendizaje</a:t>
            </a:r>
            <a:endParaRPr sz="1400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 dirty="0"/>
              <a:t>Discapacidad de aprendizaje</a:t>
            </a:r>
            <a:endParaRPr sz="1400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 dirty="0"/>
              <a:t>Estrategias para lectura</a:t>
            </a:r>
            <a:endParaRPr sz="1400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 dirty="0"/>
              <a:t>Estrategias para matemática</a:t>
            </a:r>
            <a:endParaRPr sz="1400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 sz="1400" dirty="0" err="1" smtClean="0"/>
              <a:t>Apoyar</a:t>
            </a:r>
            <a:r>
              <a:rPr lang="en-US" sz="1400" dirty="0" smtClean="0"/>
              <a:t>/defender</a:t>
            </a:r>
            <a:endParaRPr sz="1400" dirty="0"/>
          </a:p>
        </p:txBody>
      </p:sp>
      <p:sp>
        <p:nvSpPr>
          <p:cNvPr id="95" name="Google Shape;95;p14"/>
          <p:cNvSpPr txBox="1">
            <a:spLocks noGrp="1"/>
          </p:cNvSpPr>
          <p:nvPr>
            <p:ph type="subTitle" idx="1"/>
          </p:nvPr>
        </p:nvSpPr>
        <p:spPr>
          <a:xfrm>
            <a:off x="724950" y="1887650"/>
            <a:ext cx="3300900" cy="203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Introduction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Types of learning differences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Learning Disabilities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Reading Strategies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Math Strategies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Advocacy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 txBox="1">
            <a:spLocks noGrp="1"/>
          </p:cNvSpPr>
          <p:nvPr>
            <p:ph type="title"/>
          </p:nvPr>
        </p:nvSpPr>
        <p:spPr>
          <a:xfrm>
            <a:off x="727650" y="70320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Ana Maria Lopez</a:t>
            </a:r>
            <a:endParaRPr/>
          </a:p>
        </p:txBody>
      </p:sp>
      <p:sp>
        <p:nvSpPr>
          <p:cNvPr id="101" name="Google Shape;101;p15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02" name="Google Shape;10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7175" y="1282525"/>
            <a:ext cx="2680550" cy="213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92750" y="663625"/>
            <a:ext cx="2218774" cy="221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92749" y="2821950"/>
            <a:ext cx="2460226" cy="1845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16725" y="2369225"/>
            <a:ext cx="2016701" cy="2016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153700" y="929575"/>
            <a:ext cx="2218775" cy="221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301275" y="3415425"/>
            <a:ext cx="1752600" cy="158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68400" y="3314575"/>
            <a:ext cx="2038350" cy="1352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6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Kasey Palfreyman (Ms. P)</a:t>
            </a:r>
            <a:endParaRPr/>
          </a:p>
        </p:txBody>
      </p:sp>
      <p:pic>
        <p:nvPicPr>
          <p:cNvPr id="114" name="Google Shape;11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" y="2506003"/>
            <a:ext cx="1190877" cy="1968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40226" y="2506025"/>
            <a:ext cx="1387351" cy="19687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6"/>
          <p:cNvPicPr preferRelativeResize="0"/>
          <p:nvPr/>
        </p:nvPicPr>
        <p:blipFill rotWithShape="1">
          <a:blip r:embed="rId5">
            <a:alphaModFix/>
          </a:blip>
          <a:srcRect l="24419"/>
          <a:stretch/>
        </p:blipFill>
        <p:spPr>
          <a:xfrm>
            <a:off x="6806300" y="2506025"/>
            <a:ext cx="2097180" cy="196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48075" y="2506000"/>
            <a:ext cx="1387358" cy="19687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6"/>
          <p:cNvPicPr preferRelativeResize="0"/>
          <p:nvPr/>
        </p:nvPicPr>
        <p:blipFill rotWithShape="1">
          <a:blip r:embed="rId7">
            <a:alphaModFix/>
          </a:blip>
          <a:srcRect l="33359" t="40837" r="32869" b="2466"/>
          <a:stretch/>
        </p:blipFill>
        <p:spPr>
          <a:xfrm>
            <a:off x="5032375" y="2506025"/>
            <a:ext cx="1469120" cy="19687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17"/>
          <p:cNvPicPr preferRelativeResize="0"/>
          <p:nvPr/>
        </p:nvPicPr>
        <p:blipFill rotWithShape="1">
          <a:blip r:embed="rId3">
            <a:alphaModFix/>
          </a:blip>
          <a:srcRect b="35329"/>
          <a:stretch/>
        </p:blipFill>
        <p:spPr>
          <a:xfrm>
            <a:off x="6029200" y="0"/>
            <a:ext cx="3114799" cy="268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7"/>
          <p:cNvPicPr preferRelativeResize="0"/>
          <p:nvPr/>
        </p:nvPicPr>
        <p:blipFill rotWithShape="1">
          <a:blip r:embed="rId4">
            <a:alphaModFix/>
          </a:blip>
          <a:srcRect l="7549" t="18470" r="-7550" b="-18470"/>
          <a:stretch/>
        </p:blipFill>
        <p:spPr>
          <a:xfrm>
            <a:off x="0" y="0"/>
            <a:ext cx="3857626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7"/>
          <p:cNvPicPr preferRelativeResize="0"/>
          <p:nvPr/>
        </p:nvPicPr>
        <p:blipFill rotWithShape="1">
          <a:blip r:embed="rId5">
            <a:alphaModFix/>
          </a:blip>
          <a:srcRect t="19794"/>
          <a:stretch/>
        </p:blipFill>
        <p:spPr>
          <a:xfrm>
            <a:off x="6408975" y="2645588"/>
            <a:ext cx="2735027" cy="2924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 rotWithShape="1">
          <a:blip r:embed="rId6">
            <a:alphaModFix/>
          </a:blip>
          <a:srcRect l="9806" t="26355" r="9411" b="12564"/>
          <a:stretch/>
        </p:blipFill>
        <p:spPr>
          <a:xfrm>
            <a:off x="0" y="3072450"/>
            <a:ext cx="1836974" cy="2071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7"/>
          <p:cNvPicPr preferRelativeResize="0"/>
          <p:nvPr/>
        </p:nvPicPr>
        <p:blipFill rotWithShape="1">
          <a:blip r:embed="rId7">
            <a:alphaModFix/>
          </a:blip>
          <a:srcRect t="26643"/>
          <a:stretch/>
        </p:blipFill>
        <p:spPr>
          <a:xfrm>
            <a:off x="1836975" y="3167173"/>
            <a:ext cx="2020652" cy="197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7"/>
          <p:cNvPicPr preferRelativeResize="0"/>
          <p:nvPr/>
        </p:nvPicPr>
        <p:blipFill rotWithShape="1">
          <a:blip r:embed="rId8">
            <a:alphaModFix/>
          </a:blip>
          <a:srcRect t="18844"/>
          <a:stretch/>
        </p:blipFill>
        <p:spPr>
          <a:xfrm>
            <a:off x="3395900" y="-3"/>
            <a:ext cx="3013076" cy="3260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673950" y="2142346"/>
            <a:ext cx="2735028" cy="36467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8"/>
          <p:cNvSpPr txBox="1">
            <a:spLocks noGrp="1"/>
          </p:cNvSpPr>
          <p:nvPr>
            <p:ph type="title"/>
          </p:nvPr>
        </p:nvSpPr>
        <p:spPr>
          <a:xfrm>
            <a:off x="724950" y="152400"/>
            <a:ext cx="38472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IDEA </a:t>
            </a:r>
            <a:r>
              <a:rPr lang="en" sz="1400"/>
              <a:t>(Individuals with Disabilities Education Act) recognizes 13 disability types.</a:t>
            </a:r>
            <a:endParaRPr sz="1400"/>
          </a:p>
        </p:txBody>
      </p:sp>
      <p:sp>
        <p:nvSpPr>
          <p:cNvPr id="135" name="Google Shape;135;p18"/>
          <p:cNvSpPr txBox="1">
            <a:spLocks noGrp="1"/>
          </p:cNvSpPr>
          <p:nvPr>
            <p:ph type="subTitle" idx="1"/>
          </p:nvPr>
        </p:nvSpPr>
        <p:spPr>
          <a:xfrm>
            <a:off x="253375" y="1286675"/>
            <a:ext cx="4104600" cy="32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5275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AutoNum type="arabicPeriod"/>
            </a:pPr>
            <a:r>
              <a:rPr lang="en" sz="1050">
                <a:solidFill>
                  <a:srgbClr val="000000"/>
                </a:solidFill>
              </a:rPr>
              <a:t>autism</a:t>
            </a:r>
            <a:endParaRPr sz="1050">
              <a:solidFill>
                <a:srgbClr val="000000"/>
              </a:solidFill>
            </a:endParaRPr>
          </a:p>
          <a:p>
            <a:pPr marL="457200" lvl="0" indent="-295275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AutoNum type="arabicPeriod"/>
            </a:pPr>
            <a:r>
              <a:rPr lang="en" sz="1050">
                <a:solidFill>
                  <a:srgbClr val="000000"/>
                </a:solidFill>
              </a:rPr>
              <a:t>deaf-blindness</a:t>
            </a:r>
            <a:endParaRPr sz="1050">
              <a:solidFill>
                <a:srgbClr val="000000"/>
              </a:solidFill>
            </a:endParaRPr>
          </a:p>
          <a:p>
            <a:pPr marL="457200" lvl="0" indent="-295275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AutoNum type="arabicPeriod"/>
            </a:pPr>
            <a:r>
              <a:rPr lang="en" sz="1050">
                <a:solidFill>
                  <a:srgbClr val="000000"/>
                </a:solidFill>
              </a:rPr>
              <a:t>deafness</a:t>
            </a:r>
            <a:endParaRPr sz="1050">
              <a:solidFill>
                <a:srgbClr val="000000"/>
              </a:solidFill>
            </a:endParaRPr>
          </a:p>
          <a:p>
            <a:pPr marL="457200" lvl="0" indent="-295275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AutoNum type="arabicPeriod"/>
            </a:pPr>
            <a:r>
              <a:rPr lang="en" sz="1050">
                <a:solidFill>
                  <a:srgbClr val="000000"/>
                </a:solidFill>
              </a:rPr>
              <a:t>emotional disturbance</a:t>
            </a:r>
            <a:endParaRPr sz="1050">
              <a:solidFill>
                <a:srgbClr val="000000"/>
              </a:solidFill>
            </a:endParaRPr>
          </a:p>
          <a:p>
            <a:pPr marL="457200" lvl="0" indent="-295275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AutoNum type="arabicPeriod"/>
            </a:pPr>
            <a:r>
              <a:rPr lang="en" sz="1050">
                <a:solidFill>
                  <a:srgbClr val="000000"/>
                </a:solidFill>
              </a:rPr>
              <a:t>hearing impairment</a:t>
            </a:r>
            <a:endParaRPr sz="1050">
              <a:solidFill>
                <a:srgbClr val="000000"/>
              </a:solidFill>
            </a:endParaRPr>
          </a:p>
          <a:p>
            <a:pPr marL="457200" lvl="0" indent="-295275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AutoNum type="arabicPeriod"/>
            </a:pPr>
            <a:r>
              <a:rPr lang="en" sz="1050">
                <a:solidFill>
                  <a:srgbClr val="000000"/>
                </a:solidFill>
              </a:rPr>
              <a:t>intellectual disability</a:t>
            </a:r>
            <a:endParaRPr sz="1050">
              <a:solidFill>
                <a:srgbClr val="000000"/>
              </a:solidFill>
            </a:endParaRPr>
          </a:p>
          <a:p>
            <a:pPr marL="457200" lvl="0" indent="-295275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AutoNum type="arabicPeriod"/>
            </a:pPr>
            <a:r>
              <a:rPr lang="en" sz="1050">
                <a:solidFill>
                  <a:srgbClr val="000000"/>
                </a:solidFill>
              </a:rPr>
              <a:t>multiple disabilities</a:t>
            </a:r>
            <a:endParaRPr sz="1050">
              <a:solidFill>
                <a:srgbClr val="000000"/>
              </a:solidFill>
            </a:endParaRPr>
          </a:p>
          <a:p>
            <a:pPr marL="457200" lvl="0" indent="-295275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AutoNum type="arabicPeriod"/>
            </a:pPr>
            <a:r>
              <a:rPr lang="en" sz="1050">
                <a:solidFill>
                  <a:srgbClr val="000000"/>
                </a:solidFill>
              </a:rPr>
              <a:t>orthopedic impairment</a:t>
            </a:r>
            <a:endParaRPr sz="1050">
              <a:solidFill>
                <a:srgbClr val="000000"/>
              </a:solidFill>
            </a:endParaRPr>
          </a:p>
          <a:p>
            <a:pPr marL="457200" lvl="0" indent="-295275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AutoNum type="arabicPeriod"/>
            </a:pPr>
            <a:r>
              <a:rPr lang="en" sz="1050">
                <a:solidFill>
                  <a:srgbClr val="000000"/>
                </a:solidFill>
              </a:rPr>
              <a:t>other health impairment</a:t>
            </a:r>
            <a:endParaRPr sz="1050">
              <a:solidFill>
                <a:srgbClr val="000000"/>
              </a:solidFill>
            </a:endParaRPr>
          </a:p>
          <a:p>
            <a:pPr marL="457200" lvl="0" indent="-295275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AutoNum type="arabicPeriod"/>
            </a:pPr>
            <a:r>
              <a:rPr lang="en" sz="1050">
                <a:solidFill>
                  <a:srgbClr val="000000"/>
                </a:solidFill>
              </a:rPr>
              <a:t>specific learning disability</a:t>
            </a:r>
            <a:endParaRPr sz="1050">
              <a:solidFill>
                <a:srgbClr val="000000"/>
              </a:solidFill>
            </a:endParaRPr>
          </a:p>
          <a:p>
            <a:pPr marL="457200" lvl="0" indent="-295275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AutoNum type="arabicPeriod"/>
            </a:pPr>
            <a:r>
              <a:rPr lang="en" sz="1050">
                <a:solidFill>
                  <a:srgbClr val="000000"/>
                </a:solidFill>
              </a:rPr>
              <a:t>speech or language impairment</a:t>
            </a:r>
            <a:endParaRPr sz="1050">
              <a:solidFill>
                <a:srgbClr val="000000"/>
              </a:solidFill>
            </a:endParaRPr>
          </a:p>
          <a:p>
            <a:pPr marL="457200" lvl="0" indent="-295275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AutoNum type="arabicPeriod"/>
            </a:pPr>
            <a:r>
              <a:rPr lang="en" sz="1050">
                <a:solidFill>
                  <a:srgbClr val="000000"/>
                </a:solidFill>
              </a:rPr>
              <a:t>traumatic brain injury</a:t>
            </a:r>
            <a:endParaRPr sz="1050">
              <a:solidFill>
                <a:srgbClr val="000000"/>
              </a:solidFill>
            </a:endParaRPr>
          </a:p>
          <a:p>
            <a:pPr marL="457200" lvl="0" indent="-295275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AutoNum type="arabicPeriod"/>
            </a:pPr>
            <a:r>
              <a:rPr lang="en" sz="1050">
                <a:solidFill>
                  <a:srgbClr val="000000"/>
                </a:solidFill>
              </a:rPr>
              <a:t>visual impairment (including blindness)</a:t>
            </a:r>
            <a:endParaRPr sz="1050">
              <a:solidFill>
                <a:srgbClr val="000000"/>
              </a:solidFill>
            </a:endParaRPr>
          </a:p>
          <a:p>
            <a:pPr marL="457200" lvl="0" indent="0" algn="l" rtl="0">
              <a:spcBef>
                <a:spcPts val="300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36" name="Google Shape;136;p18"/>
          <p:cNvSpPr txBox="1"/>
          <p:nvPr/>
        </p:nvSpPr>
        <p:spPr>
          <a:xfrm>
            <a:off x="0" y="4509925"/>
            <a:ext cx="4572000" cy="6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Introduction  -  </a:t>
            </a:r>
            <a:r>
              <a:rPr lang="en" sz="1200" b="1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Types of Learning Differences</a:t>
            </a:r>
            <a:r>
              <a:rPr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 -   Learning Disabilities  -  Reading Strategies  -  Math Strategies  -  Advocacy</a:t>
            </a:r>
            <a:endParaRPr sz="12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7" name="Google Shape;137;p18"/>
          <p:cNvSpPr txBox="1">
            <a:spLocks noGrp="1"/>
          </p:cNvSpPr>
          <p:nvPr>
            <p:ph type="subTitle" idx="1"/>
          </p:nvPr>
        </p:nvSpPr>
        <p:spPr>
          <a:xfrm>
            <a:off x="4809125" y="1286675"/>
            <a:ext cx="4104600" cy="32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5275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AutoNum type="arabicPeriod"/>
            </a:pPr>
            <a:r>
              <a:rPr lang="en" sz="1050">
                <a:solidFill>
                  <a:srgbClr val="000000"/>
                </a:solidFill>
              </a:rPr>
              <a:t>Autismo</a:t>
            </a:r>
            <a:endParaRPr sz="1050">
              <a:solidFill>
                <a:srgbClr val="000000"/>
              </a:solidFill>
            </a:endParaRPr>
          </a:p>
          <a:p>
            <a:pPr marL="457200" lvl="0" indent="-295275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AutoNum type="arabicPeriod"/>
            </a:pPr>
            <a:r>
              <a:rPr lang="en" sz="1050">
                <a:solidFill>
                  <a:srgbClr val="000000"/>
                </a:solidFill>
              </a:rPr>
              <a:t>Sordoceguera</a:t>
            </a:r>
            <a:endParaRPr sz="1050">
              <a:solidFill>
                <a:srgbClr val="000000"/>
              </a:solidFill>
            </a:endParaRPr>
          </a:p>
          <a:p>
            <a:pPr marL="457200" lvl="0" indent="-295275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AutoNum type="arabicPeriod"/>
            </a:pPr>
            <a:r>
              <a:rPr lang="en" sz="1050">
                <a:solidFill>
                  <a:srgbClr val="000000"/>
                </a:solidFill>
              </a:rPr>
              <a:t>Sordera</a:t>
            </a:r>
            <a:endParaRPr sz="1050">
              <a:solidFill>
                <a:srgbClr val="000000"/>
              </a:solidFill>
            </a:endParaRPr>
          </a:p>
          <a:p>
            <a:pPr marL="457200" lvl="0" indent="-295275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AutoNum type="arabicPeriod"/>
            </a:pPr>
            <a:r>
              <a:rPr lang="en" sz="1050">
                <a:solidFill>
                  <a:srgbClr val="000000"/>
                </a:solidFill>
              </a:rPr>
              <a:t>Trastorno emocional</a:t>
            </a:r>
            <a:endParaRPr sz="1050">
              <a:solidFill>
                <a:srgbClr val="000000"/>
              </a:solidFill>
            </a:endParaRPr>
          </a:p>
          <a:p>
            <a:pPr marL="457200" lvl="0" indent="-295275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AutoNum type="arabicPeriod"/>
            </a:pPr>
            <a:r>
              <a:rPr lang="en" sz="1050">
                <a:solidFill>
                  <a:srgbClr val="000000"/>
                </a:solidFill>
              </a:rPr>
              <a:t>Impedimento auditivo</a:t>
            </a:r>
            <a:endParaRPr sz="1050">
              <a:solidFill>
                <a:srgbClr val="000000"/>
              </a:solidFill>
            </a:endParaRPr>
          </a:p>
          <a:p>
            <a:pPr marL="457200" lvl="0" indent="-295275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AutoNum type="arabicPeriod"/>
            </a:pPr>
            <a:r>
              <a:rPr lang="en" sz="1050">
                <a:solidFill>
                  <a:srgbClr val="000000"/>
                </a:solidFill>
              </a:rPr>
              <a:t>Discapacidad intelectual </a:t>
            </a:r>
            <a:endParaRPr sz="1050">
              <a:solidFill>
                <a:srgbClr val="000000"/>
              </a:solidFill>
            </a:endParaRPr>
          </a:p>
          <a:p>
            <a:pPr marL="457200" lvl="0" indent="-295275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AutoNum type="arabicPeriod"/>
            </a:pPr>
            <a:r>
              <a:rPr lang="en" sz="1050">
                <a:solidFill>
                  <a:srgbClr val="000000"/>
                </a:solidFill>
              </a:rPr>
              <a:t>Discapacidades multiples</a:t>
            </a:r>
            <a:endParaRPr sz="1050">
              <a:solidFill>
                <a:srgbClr val="000000"/>
              </a:solidFill>
            </a:endParaRPr>
          </a:p>
          <a:p>
            <a:pPr marL="457200" lvl="0" indent="-295275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AutoNum type="arabicPeriod"/>
            </a:pPr>
            <a:r>
              <a:rPr lang="en" sz="1050">
                <a:solidFill>
                  <a:srgbClr val="000000"/>
                </a:solidFill>
              </a:rPr>
              <a:t>Impedimento ortopedico</a:t>
            </a:r>
            <a:endParaRPr sz="1050">
              <a:solidFill>
                <a:srgbClr val="000000"/>
              </a:solidFill>
            </a:endParaRPr>
          </a:p>
          <a:p>
            <a:pPr marL="457200" lvl="0" indent="-295275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AutoNum type="arabicPeriod"/>
            </a:pPr>
            <a:r>
              <a:rPr lang="en" sz="1050">
                <a:solidFill>
                  <a:srgbClr val="000000"/>
                </a:solidFill>
              </a:rPr>
              <a:t>Otro impedimento de salud</a:t>
            </a:r>
            <a:endParaRPr sz="1050">
              <a:solidFill>
                <a:srgbClr val="000000"/>
              </a:solidFill>
            </a:endParaRPr>
          </a:p>
          <a:p>
            <a:pPr marL="457200" lvl="0" indent="-295275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AutoNum type="arabicPeriod"/>
            </a:pPr>
            <a:r>
              <a:rPr lang="en" sz="1050">
                <a:solidFill>
                  <a:srgbClr val="000000"/>
                </a:solidFill>
              </a:rPr>
              <a:t>Discapacidad específica de aprendizaje</a:t>
            </a:r>
            <a:endParaRPr sz="1050">
              <a:solidFill>
                <a:srgbClr val="000000"/>
              </a:solidFill>
            </a:endParaRPr>
          </a:p>
          <a:p>
            <a:pPr marL="457200" lvl="0" indent="-295275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AutoNum type="arabicPeriod"/>
            </a:pPr>
            <a:r>
              <a:rPr lang="en" sz="1050">
                <a:solidFill>
                  <a:srgbClr val="000000"/>
                </a:solidFill>
              </a:rPr>
              <a:t>Impedimento del habla o lenguaje</a:t>
            </a:r>
            <a:endParaRPr sz="1050">
              <a:solidFill>
                <a:srgbClr val="000000"/>
              </a:solidFill>
            </a:endParaRPr>
          </a:p>
          <a:p>
            <a:pPr marL="457200" lvl="0" indent="-295275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AutoNum type="arabicPeriod"/>
            </a:pPr>
            <a:r>
              <a:rPr lang="en" sz="1050">
                <a:solidFill>
                  <a:srgbClr val="000000"/>
                </a:solidFill>
              </a:rPr>
              <a:t>Lesion cerebral traumatica</a:t>
            </a:r>
            <a:endParaRPr sz="1050">
              <a:solidFill>
                <a:srgbClr val="000000"/>
              </a:solidFill>
            </a:endParaRPr>
          </a:p>
          <a:p>
            <a:pPr marL="457200" lvl="0" indent="-295275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AutoNum type="arabicPeriod"/>
            </a:pPr>
            <a:r>
              <a:rPr lang="en" sz="1050">
                <a:solidFill>
                  <a:srgbClr val="000000"/>
                </a:solidFill>
              </a:rPr>
              <a:t>Impedimento visual (incluyendo la ceguera)</a:t>
            </a:r>
            <a:endParaRPr sz="1050">
              <a:solidFill>
                <a:srgbClr val="000000"/>
              </a:solidFill>
            </a:endParaRPr>
          </a:p>
          <a:p>
            <a:pPr marL="457200" lvl="0" indent="0" algn="l" rtl="0">
              <a:spcBef>
                <a:spcPts val="300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38" name="Google Shape;138;p18"/>
          <p:cNvSpPr txBox="1">
            <a:spLocks noGrp="1"/>
          </p:cNvSpPr>
          <p:nvPr>
            <p:ph type="title"/>
          </p:nvPr>
        </p:nvSpPr>
        <p:spPr>
          <a:xfrm>
            <a:off x="5266325" y="152400"/>
            <a:ext cx="38472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IDEA </a:t>
            </a:r>
            <a:r>
              <a:rPr lang="en" sz="1400" dirty="0"/>
              <a:t>(Individuals with Disabilities Education Act) recognizes 13 disability types.</a:t>
            </a:r>
            <a:endParaRPr sz="1400" dirty="0"/>
          </a:p>
        </p:txBody>
      </p:sp>
      <p:sp>
        <p:nvSpPr>
          <p:cNvPr id="139" name="Google Shape;139;p18"/>
          <p:cNvSpPr txBox="1"/>
          <p:nvPr/>
        </p:nvSpPr>
        <p:spPr>
          <a:xfrm>
            <a:off x="4575425" y="4509925"/>
            <a:ext cx="4572000" cy="6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Introducción  -  </a:t>
            </a:r>
            <a:r>
              <a:rPr lang="en" sz="1200" b="1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Tipos de dificultades de aprendizaje</a:t>
            </a:r>
            <a:r>
              <a:rPr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 -   Discapacidad de aprendizaje  -  Estrategias de lectura  -  Estrategias de matemática  -  Apoyo/Ayuda</a:t>
            </a:r>
            <a:endParaRPr sz="12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9"/>
          <p:cNvSpPr txBox="1">
            <a:spLocks noGrp="1"/>
          </p:cNvSpPr>
          <p:nvPr>
            <p:ph type="title"/>
          </p:nvPr>
        </p:nvSpPr>
        <p:spPr>
          <a:xfrm>
            <a:off x="623550" y="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Specific Learning Disability</a:t>
            </a:r>
            <a:endParaRPr/>
          </a:p>
        </p:txBody>
      </p:sp>
      <p:sp>
        <p:nvSpPr>
          <p:cNvPr id="145" name="Google Shape;145;p19"/>
          <p:cNvSpPr txBox="1">
            <a:spLocks noGrp="1"/>
          </p:cNvSpPr>
          <p:nvPr>
            <p:ph type="body" idx="2"/>
          </p:nvPr>
        </p:nvSpPr>
        <p:spPr>
          <a:xfrm>
            <a:off x="4575425" y="1159975"/>
            <a:ext cx="4572000" cy="201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rgbClr val="002938"/>
                </a:solidFill>
                <a:highlight>
                  <a:srgbClr val="FFFFFF"/>
                </a:highlight>
              </a:rPr>
              <a:t>El término “SLD” incluye un grupo específico de retos que afectan el aprendizaje. Dichos retos afectan la capacidad del estudiante para leer, escribir, escuchar, hablar, razonar o usar las matemáticas. </a:t>
            </a:r>
            <a:endParaRPr sz="1400">
              <a:solidFill>
                <a:srgbClr val="002938"/>
              </a:solidFill>
              <a:highlight>
                <a:srgbClr val="FFFFFF"/>
              </a:highlight>
            </a:endParaRPr>
          </a:p>
        </p:txBody>
      </p:sp>
      <p:sp>
        <p:nvSpPr>
          <p:cNvPr id="146" name="Google Shape;146;p19"/>
          <p:cNvSpPr txBox="1">
            <a:spLocks noGrp="1"/>
          </p:cNvSpPr>
          <p:nvPr>
            <p:ph type="subTitle" idx="1"/>
          </p:nvPr>
        </p:nvSpPr>
        <p:spPr>
          <a:xfrm>
            <a:off x="50675" y="1159975"/>
            <a:ext cx="4459500" cy="201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002938"/>
                </a:solidFill>
              </a:rPr>
              <a:t>The umbrella term “SLD” covers a specific group of learning challenges. These conditions affect a child’s ability to read, write, listen, speak, reason, or do math. </a:t>
            </a:r>
            <a:endParaRPr sz="1400" u="sng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endParaRPr sz="1500" b="1">
              <a:solidFill>
                <a:srgbClr val="00293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9"/>
          <p:cNvSpPr txBox="1"/>
          <p:nvPr/>
        </p:nvSpPr>
        <p:spPr>
          <a:xfrm>
            <a:off x="0" y="4509925"/>
            <a:ext cx="4572000" cy="6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Introduction  -  Types of Learning Differences  -   </a:t>
            </a:r>
            <a:r>
              <a:rPr lang="en" sz="1200" b="1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Learning Disabilities</a:t>
            </a:r>
            <a:r>
              <a:rPr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 -  Reading Strategies  -  Math Strategies  -  Advocacy</a:t>
            </a:r>
            <a:endParaRPr sz="12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8" name="Google Shape;148;p19"/>
          <p:cNvSpPr txBox="1">
            <a:spLocks noGrp="1"/>
          </p:cNvSpPr>
          <p:nvPr>
            <p:ph type="title"/>
          </p:nvPr>
        </p:nvSpPr>
        <p:spPr>
          <a:xfrm>
            <a:off x="5042150" y="25350"/>
            <a:ext cx="41052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None/>
            </a:pPr>
            <a:r>
              <a:rPr lang="en">
                <a:solidFill>
                  <a:srgbClr val="002938"/>
                </a:solidFill>
                <a:highlight>
                  <a:srgbClr val="FFFFFF"/>
                </a:highlight>
              </a:rPr>
              <a:t>Discapacidad específica del aprendizaje </a:t>
            </a:r>
            <a:endParaRPr/>
          </a:p>
        </p:txBody>
      </p:sp>
      <p:sp>
        <p:nvSpPr>
          <p:cNvPr id="149" name="Google Shape;149;p19"/>
          <p:cNvSpPr txBox="1"/>
          <p:nvPr/>
        </p:nvSpPr>
        <p:spPr>
          <a:xfrm>
            <a:off x="4575425" y="4509925"/>
            <a:ext cx="4572000" cy="6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Introducción  -  Tipos de dificultades de aprendizaje  -  </a:t>
            </a:r>
            <a:r>
              <a:rPr lang="en" sz="1200" b="1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Discapacidad de aprendizaje</a:t>
            </a:r>
            <a:r>
              <a:rPr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 -  Estrategias de lectura  -  Estrategias de matematica  -  Apoyo/Ayuda</a:t>
            </a:r>
            <a:endParaRPr sz="12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0"/>
          <p:cNvSpPr txBox="1"/>
          <p:nvPr/>
        </p:nvSpPr>
        <p:spPr>
          <a:xfrm>
            <a:off x="0" y="4509925"/>
            <a:ext cx="4572000" cy="6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Introduction  -  Types of Learning Differences  -   </a:t>
            </a:r>
            <a:r>
              <a:rPr lang="en" sz="1200" b="1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Learning Disabilities</a:t>
            </a:r>
            <a:r>
              <a:rPr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 -  Reading Strategies  -  Math Strategies  -  Advocacy</a:t>
            </a:r>
            <a:endParaRPr sz="12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5" name="Google Shape;155;p20"/>
          <p:cNvSpPr txBox="1"/>
          <p:nvPr/>
        </p:nvSpPr>
        <p:spPr>
          <a:xfrm>
            <a:off x="193425" y="180775"/>
            <a:ext cx="3952500" cy="97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500"/>
              </a:spcAft>
              <a:buNone/>
            </a:pPr>
            <a:r>
              <a:rPr lang="en" sz="1500">
                <a:solidFill>
                  <a:srgbClr val="002938"/>
                </a:solidFill>
                <a:latin typeface="Lato"/>
                <a:ea typeface="Lato"/>
                <a:cs typeface="Lato"/>
                <a:sym typeface="Lato"/>
              </a:rPr>
              <a:t>SLD is the most common category under IDEA. In 2018, 34 percent of students who qualified did so under this category.</a:t>
            </a:r>
            <a:endParaRPr sz="1500">
              <a:solidFill>
                <a:srgbClr val="0029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6" name="Google Shape;156;p20"/>
          <p:cNvSpPr txBox="1"/>
          <p:nvPr/>
        </p:nvSpPr>
        <p:spPr>
          <a:xfrm>
            <a:off x="4808825" y="180775"/>
            <a:ext cx="4105200" cy="12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500"/>
              </a:spcAft>
              <a:buNone/>
            </a:pPr>
            <a:r>
              <a:rPr lang="en">
                <a:solidFill>
                  <a:srgbClr val="002938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La discapacidad específica del aprendizaje es la categoría más común amparada por IDEA. En 2018, el 34 por ciento de los estudiantes que califican para servicios especiales y servicios relacionados pertenecen a esta categoría.</a:t>
            </a:r>
            <a:endParaRPr>
              <a:solidFill>
                <a:srgbClr val="0029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7" name="Google Shape;157;p20"/>
          <p:cNvSpPr txBox="1"/>
          <p:nvPr/>
        </p:nvSpPr>
        <p:spPr>
          <a:xfrm>
            <a:off x="4575425" y="4509925"/>
            <a:ext cx="4572000" cy="6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Introducción  -  Tipos de dificultades de aprendizaje  -  </a:t>
            </a:r>
            <a:r>
              <a:rPr lang="en" sz="1200" b="1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Discapacidad de aprendizaje</a:t>
            </a:r>
            <a:r>
              <a:rPr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 -  Estrategias de lectura  -  Estrategias de matemática  -  Apoyo/Ayuda</a:t>
            </a:r>
            <a:endParaRPr sz="12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58" name="Google Shape;15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3425" y="287775"/>
            <a:ext cx="8601150" cy="375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1"/>
          <p:cNvSpPr txBox="1">
            <a:spLocks noGrp="1"/>
          </p:cNvSpPr>
          <p:nvPr>
            <p:ph type="title"/>
          </p:nvPr>
        </p:nvSpPr>
        <p:spPr>
          <a:xfrm>
            <a:off x="724950" y="202825"/>
            <a:ext cx="3300900" cy="55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does this happen?</a:t>
            </a:r>
            <a:endParaRPr/>
          </a:p>
        </p:txBody>
      </p:sp>
      <p:sp>
        <p:nvSpPr>
          <p:cNvPr id="164" name="Google Shape;164;p21"/>
          <p:cNvSpPr txBox="1">
            <a:spLocks noGrp="1"/>
          </p:cNvSpPr>
          <p:nvPr>
            <p:ph type="body" idx="2"/>
          </p:nvPr>
        </p:nvSpPr>
        <p:spPr>
          <a:xfrm>
            <a:off x="5174225" y="1214150"/>
            <a:ext cx="30753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highlight>
                  <a:srgbClr val="FFFFFF"/>
                </a:highlight>
              </a:rPr>
              <a:t>Los investigadores creen que las discapacidades específicas del aprendizaje son </a:t>
            </a:r>
            <a:r>
              <a:rPr lang="en" sz="1200" b="1">
                <a:solidFill>
                  <a:srgbClr val="000000"/>
                </a:solidFill>
                <a:highlight>
                  <a:srgbClr val="FFFFFF"/>
                </a:highlight>
              </a:rPr>
              <a:t>causadas</a:t>
            </a:r>
            <a:r>
              <a:rPr lang="en" sz="1200">
                <a:solidFill>
                  <a:srgbClr val="000000"/>
                </a:solidFill>
                <a:highlight>
                  <a:srgbClr val="FFFFFF"/>
                </a:highlight>
              </a:rPr>
              <a:t> por diferencias en el funcionamiento del cerebro y la forma en la cual éste procesa información. Los niños con problemas del aprendizaje no son “tontos” o “perezosos.” De hecho, ellos generalmente tienen un nivel de inteligencia promedio o superior al promedio. Lo que pasa es que sus cerebros procesan la información de una manera diferente.</a:t>
            </a:r>
            <a:endParaRPr/>
          </a:p>
        </p:txBody>
      </p:sp>
      <p:sp>
        <p:nvSpPr>
          <p:cNvPr id="165" name="Google Shape;165;p21"/>
          <p:cNvSpPr txBox="1"/>
          <p:nvPr/>
        </p:nvSpPr>
        <p:spPr>
          <a:xfrm>
            <a:off x="0" y="4509925"/>
            <a:ext cx="4572000" cy="6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Introduction  -  Types of Learning Differences  -   </a:t>
            </a:r>
            <a:r>
              <a:rPr lang="en" sz="1200" b="1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Learning Disabilities </a:t>
            </a:r>
            <a:r>
              <a:rPr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-  Reading Strategies  -  Math Strategies  -  Advocacy</a:t>
            </a:r>
            <a:endParaRPr sz="12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6" name="Google Shape;166;p21"/>
          <p:cNvSpPr txBox="1"/>
          <p:nvPr/>
        </p:nvSpPr>
        <p:spPr>
          <a:xfrm>
            <a:off x="4575425" y="4509925"/>
            <a:ext cx="4572000" cy="6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Introducción  -  Tipos de dificultades de aprendizaje  -   </a:t>
            </a:r>
            <a:r>
              <a:rPr lang="en" sz="1200" b="1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Discapacidad  de aprendizaje</a:t>
            </a:r>
            <a:r>
              <a:rPr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 -  Estrategias de lectura  -  Estrategias de matematica  -  Apoyo/Ayuda</a:t>
            </a:r>
            <a:endParaRPr sz="12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7" name="Google Shape;167;p21"/>
          <p:cNvSpPr txBox="1">
            <a:spLocks noGrp="1"/>
          </p:cNvSpPr>
          <p:nvPr>
            <p:ph type="body" idx="2"/>
          </p:nvPr>
        </p:nvSpPr>
        <p:spPr>
          <a:xfrm>
            <a:off x="4238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4A4A4A"/>
                </a:solidFill>
              </a:rPr>
              <a:t>No one really knows what causes a learning disability. Often, learning problems can run in families (genetic), but environmental factors can play a role too. </a:t>
            </a:r>
            <a:r>
              <a:rPr lang="en" sz="1400" b="1">
                <a:solidFill>
                  <a:srgbClr val="4A4A4A"/>
                </a:solidFill>
              </a:rPr>
              <a:t>Mostly, learning disabilities occur because there is an enormous range of variation that occurs normally in people’s cognitive strengths and weaknesses.</a:t>
            </a:r>
            <a:endParaRPr sz="1400" b="1">
              <a:solidFill>
                <a:srgbClr val="333333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200">
              <a:solidFill>
                <a:srgbClr val="333333"/>
              </a:solidFill>
            </a:endParaRPr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1168</Words>
  <Application>Microsoft Macintosh PowerPoint</Application>
  <PresentationFormat>On-screen Show (16:9)</PresentationFormat>
  <Paragraphs>130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Lato</vt:lpstr>
      <vt:lpstr>Raleway</vt:lpstr>
      <vt:lpstr>Streamline</vt:lpstr>
      <vt:lpstr>SPED 101: Strategies to Help Students with Learning Differences</vt:lpstr>
      <vt:lpstr>Agenda</vt:lpstr>
      <vt:lpstr>Ana Maria Lopez</vt:lpstr>
      <vt:lpstr>Kasey Palfreyman (Ms. P)</vt:lpstr>
      <vt:lpstr>PowerPoint Presentation</vt:lpstr>
      <vt:lpstr>IDEA (Individuals with Disabilities Education Act) recognizes 13 disability types.</vt:lpstr>
      <vt:lpstr>Specific Learning Disability</vt:lpstr>
      <vt:lpstr>PowerPoint Presentation</vt:lpstr>
      <vt:lpstr>Why does this happen?</vt:lpstr>
      <vt:lpstr>How kids feel </vt:lpstr>
      <vt:lpstr>Through your child’s eyes</vt:lpstr>
      <vt:lpstr>How you can help at home</vt:lpstr>
      <vt:lpstr>Helpful Resources</vt:lpstr>
      <vt:lpstr>How can you help with math</vt:lpstr>
      <vt:lpstr>Resources</vt:lpstr>
      <vt:lpstr>Discussion</vt:lpstr>
      <vt:lpstr>What else can I do?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SPED 101: Strategies to Help Students with Learning Differences</dc:title>
  <cp:lastModifiedBy>KS</cp:lastModifiedBy>
  <cp:revision>5</cp:revision>
  <dcterms:modified xsi:type="dcterms:W3CDTF">2020-01-29T17:05:23Z</dcterms:modified>
</cp:coreProperties>
</file>